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57" d="100"/>
          <a:sy n="57" d="100"/>
        </p:scale>
        <p:origin x="9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11/09/2015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6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91648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3CF2259-FA2C-424F-BD81-55E213E1D69A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1648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0D4E163-79A3-4CFA-8211-399974001647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220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4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9349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8A576C1-758E-4BE5-912F-402B1540A1FC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349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EA3ED52-B1CF-4D9B-A000-8DC9261C7A0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198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6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TW transfers Form 8812 Line 13 to 1040 </a:t>
            </a:r>
            <a:r>
              <a:rPr lang="en-US" altLang="en-US" smtClean="0">
                <a:cs typeface="Arial" panose="020B0604020202020204" pitchFamily="34" charset="0"/>
              </a:rPr>
              <a:t>Line 67</a:t>
            </a:r>
            <a:endParaRPr lang="en-US" altLang="en-US" dirty="0" smtClean="0">
              <a:cs typeface="Arial" panose="020B0604020202020204" pitchFamily="34" charset="0"/>
            </a:endParaRPr>
          </a:p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93696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5EA052E-7BF5-44C7-81CE-F73D6D37180C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3696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A8E0417-CCEB-4E1C-94CD-2D4A09516BC4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044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8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cs typeface="Arial" panose="020B0604020202020204" pitchFamily="34" charset="0"/>
              </a:rPr>
              <a:t>Note:  There is also an Additional Child Tax Credit - a refundable credit</a:t>
            </a:r>
          </a:p>
        </p:txBody>
      </p:sp>
      <p:sp>
        <p:nvSpPr>
          <p:cNvPr id="91853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EE0BE15-30B7-4D70-ADCE-0280B67BF638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1853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185037-C8BA-4D7E-AC42-5DD349ED7E8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653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0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92058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040C5A6-F8B2-4F81-BA7A-9E75BC866DB9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2058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AADA46-EAEC-4F6F-B34F-C5680BF5908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749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92262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6234AFB-11B4-412A-8855-0A2481290F37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2263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AD7A8A9-5B3E-4035-BE20-61783EC4EE0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410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467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92467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D9010D2-0990-41CA-85BC-BEDFE329369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098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6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9267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3CB236D-8B32-4488-B127-A3C048D68BD7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2672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D4D459B-5B95-4904-91B4-35DDB19D22A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929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8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Sample 1040 </a:t>
            </a:r>
            <a:r>
              <a:rPr lang="en-US" altLang="en-US" dirty="0" err="1" smtClean="0">
                <a:cs typeface="Arial" panose="020B0604020202020204" pitchFamily="34" charset="0"/>
              </a:rPr>
              <a:t>WKt</a:t>
            </a:r>
            <a:r>
              <a:rPr lang="en-US" altLang="en-US" dirty="0" smtClean="0">
                <a:cs typeface="Arial" panose="020B0604020202020204" pitchFamily="34" charset="0"/>
              </a:rPr>
              <a:t> 3 for the Child Tax Credit</a:t>
            </a:r>
          </a:p>
          <a:p>
            <a:pPr>
              <a:buFontTx/>
              <a:buNone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1040 Worksheet 3 Line 7 shows the maximum CTC.  However, since CTC is non-refundable, can only claim the amount of tax liability left after all earlier non-refundable credits on 1040 have been taken.  Therefore, the claimed CTC may be less than maximum or even 0</a:t>
            </a:r>
          </a:p>
          <a:p>
            <a:pPr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TW automatically completes this worksheet &amp; transfers the total on Line 11 to 1040 Line 51</a:t>
            </a:r>
          </a:p>
        </p:txBody>
      </p:sp>
      <p:sp>
        <p:nvSpPr>
          <p:cNvPr id="9287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88C9B8E-39AF-497F-8B60-DCD42BE0CA26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2877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3BE60D1-7CE8-428E-8147-8D394DA9707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914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0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TW transfers 1040 </a:t>
            </a:r>
            <a:r>
              <a:rPr lang="en-US" altLang="en-US" dirty="0" err="1" smtClean="0">
                <a:cs typeface="Arial" panose="020B0604020202020204" pitchFamily="34" charset="0"/>
              </a:rPr>
              <a:t>Wkt</a:t>
            </a:r>
            <a:r>
              <a:rPr lang="en-US" altLang="en-US" dirty="0" smtClean="0">
                <a:cs typeface="Arial" panose="020B0604020202020204" pitchFamily="34" charset="0"/>
              </a:rPr>
              <a:t> 3 Line 11 to 1040 Line 52</a:t>
            </a:r>
          </a:p>
          <a:p>
            <a:pPr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Notice that total of </a:t>
            </a:r>
            <a:r>
              <a:rPr lang="en-US" altLang="en-US" u="sng" dirty="0" smtClean="0">
                <a:cs typeface="Arial" panose="020B0604020202020204" pitchFamily="34" charset="0"/>
              </a:rPr>
              <a:t>all</a:t>
            </a:r>
            <a:r>
              <a:rPr lang="en-US" altLang="en-US" dirty="0" smtClean="0">
                <a:cs typeface="Arial" panose="020B0604020202020204" pitchFamily="34" charset="0"/>
              </a:rPr>
              <a:t> nonrefundable credits (not just Child Tax Credit) on 1040 Line 56 cannot exceed total tax liability on Line 47</a:t>
            </a:r>
          </a:p>
        </p:txBody>
      </p:sp>
      <p:sp>
        <p:nvSpPr>
          <p:cNvPr id="93082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E5143AB-BD43-4EF7-AF18-1C0D5E6E2304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3082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9ABDE96-D21E-44D2-9DAA-1E2B31D04B85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214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2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Sample Form 8812 for the Additional Child Tax Credit.  A family is not eligible for this credit if they received the maximum Child Tax Credit</a:t>
            </a:r>
          </a:p>
          <a:p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TW automatically completes this worksheet </a:t>
            </a:r>
          </a:p>
          <a:p>
            <a:pPr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Total of Child Tax Credit + Additional Child Tax Credit cannot exceed $1,000 per child</a:t>
            </a:r>
          </a:p>
        </p:txBody>
      </p:sp>
      <p:sp>
        <p:nvSpPr>
          <p:cNvPr id="93286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AA214AB-1609-4888-BF3B-AAC2982E8291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93287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DA8B2A6-84C4-407F-8C5C-91880C8341C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837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800" dirty="0" smtClean="0"/>
              <a:t>Child Tax Credits - Nonrefundable</a:t>
            </a:r>
            <a:br>
              <a:rPr lang="en-US" altLang="en-US" sz="3800" dirty="0" smtClean="0"/>
            </a:br>
            <a:r>
              <a:rPr lang="en-US" altLang="en-US" sz="3800" dirty="0" smtClean="0"/>
              <a:t>Additional CTC – Refundable</a:t>
            </a:r>
          </a:p>
        </p:txBody>
      </p:sp>
      <p:sp>
        <p:nvSpPr>
          <p:cNvPr id="915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Pub 4012 Tabs G</a:t>
            </a:r>
          </a:p>
          <a:p>
            <a:r>
              <a:rPr lang="en-US" altLang="en-US" dirty="0" smtClean="0"/>
              <a:t>Pub 17 Chapter 47</a:t>
            </a:r>
          </a:p>
          <a:p>
            <a:r>
              <a:rPr lang="en-US" altLang="en-US" dirty="0" smtClean="0"/>
              <a:t>(Federal 1040-Lines 52 &amp; 67)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656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199"/>
            <a:ext cx="8001000" cy="4038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389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TW Additional Child Tax Credit - Form 8812 Page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715000"/>
            <a:ext cx="9144000" cy="83026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1132"/>
                </a:solidFill>
                <a:latin typeface="Arial" charset="0"/>
              </a:rPr>
              <a:t>Cannot claim Refundable Additional Child Tax Credit because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rgbClr val="001132"/>
                </a:solidFill>
                <a:latin typeface="Arial" charset="0"/>
              </a:rPr>
              <a:t>received full Nonrefundable Child Tax Credit</a:t>
            </a:r>
          </a:p>
        </p:txBody>
      </p:sp>
      <p:pic>
        <p:nvPicPr>
          <p:cNvPr id="10" name="Picture 9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229600" y="5181600"/>
            <a:ext cx="609600" cy="51990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503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0755" t="18259" r="2830" b="13247"/>
          <a:stretch>
            <a:fillRect/>
          </a:stretch>
        </p:blipFill>
        <p:spPr bwMode="auto">
          <a:xfrm>
            <a:off x="609600" y="1600200"/>
            <a:ext cx="7848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593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TW Additional Child Tax Credit – 1040 Line 67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6858000" y="3429000"/>
            <a:ext cx="6858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2133600"/>
            <a:ext cx="2895600" cy="64611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TW transfers from Sch 8812  Line 13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6858000" y="2743200"/>
            <a:ext cx="228600" cy="6858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858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Child Tax Credit (CTC)</a:t>
            </a:r>
            <a:endParaRPr lang="en-US" altLang="en-US" dirty="0" smtClean="0"/>
          </a:p>
        </p:txBody>
      </p:sp>
      <p:sp>
        <p:nvSpPr>
          <p:cNvPr id="917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Nonrefundable credit </a:t>
            </a:r>
          </a:p>
          <a:p>
            <a:r>
              <a:rPr lang="en-US" altLang="en-US" dirty="0" smtClean="0"/>
              <a:t>Maximum credit per qualified child - $1,000</a:t>
            </a:r>
          </a:p>
          <a:p>
            <a:r>
              <a:rPr lang="en-US" altLang="en-US" dirty="0" smtClean="0"/>
              <a:t>General Requirements:</a:t>
            </a:r>
          </a:p>
          <a:p>
            <a:pPr lvl="1"/>
            <a:r>
              <a:rPr lang="en-US" altLang="en-US" dirty="0" smtClean="0"/>
              <a:t>Must meet Qualifying Child criteria</a:t>
            </a:r>
          </a:p>
          <a:p>
            <a:pPr lvl="1"/>
            <a:r>
              <a:rPr lang="en-US" altLang="en-US" dirty="0" smtClean="0"/>
              <a:t>AGI &amp; Filing Status determines amount, if any, of credit</a:t>
            </a:r>
          </a:p>
          <a:p>
            <a:pPr lvl="1"/>
            <a:r>
              <a:rPr lang="en-US" altLang="en-US" dirty="0" smtClean="0"/>
              <a:t>“CTC” box opposite dependent’s name on Main Information Sheet checked automatically by TW</a:t>
            </a:r>
          </a:p>
          <a:p>
            <a:pPr lvl="1"/>
            <a:r>
              <a:rPr lang="en-US" altLang="en-US" dirty="0" smtClean="0"/>
              <a:t>Use TW link to Child Tax Credit worksheet (</a:t>
            </a:r>
            <a:r>
              <a:rPr lang="en-US" altLang="en-US" dirty="0" err="1" smtClean="0"/>
              <a:t>wkt</a:t>
            </a:r>
            <a:r>
              <a:rPr lang="en-US" altLang="en-US" dirty="0" smtClean="0"/>
              <a:t> 3)– TW will automatically calculate credit and transfers to 1040 line 52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105729" y="58579"/>
            <a:ext cx="1663404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fr-FR" sz="1600" dirty="0" smtClean="0"/>
              <a:t>Pub 4012 Tab G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30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Child Tax Credit</a:t>
            </a:r>
            <a:br>
              <a:rPr lang="en-US" altLang="en-US" dirty="0" smtClean="0"/>
            </a:br>
            <a:r>
              <a:rPr lang="en-US" altLang="en-US" dirty="0" smtClean="0"/>
              <a:t>Qualifying Child Criteria</a:t>
            </a:r>
          </a:p>
        </p:txBody>
      </p:sp>
      <p:sp>
        <p:nvSpPr>
          <p:cNvPr id="919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Claimed as taxpayer dependent:</a:t>
            </a:r>
          </a:p>
          <a:p>
            <a:pPr lvl="1"/>
            <a:r>
              <a:rPr lang="en-US" altLang="en-US" dirty="0" smtClean="0"/>
              <a:t>Own child, step, adopted or foster child, or their descendants</a:t>
            </a:r>
          </a:p>
          <a:p>
            <a:pPr lvl="1"/>
            <a:r>
              <a:rPr lang="en-US" altLang="en-US" dirty="0" smtClean="0"/>
              <a:t>Siblings, step brother/sister , half brother/sister or their descendants</a:t>
            </a:r>
          </a:p>
          <a:p>
            <a:r>
              <a:rPr lang="en-US" altLang="en-US" dirty="0" smtClean="0"/>
              <a:t>Age:  </a:t>
            </a:r>
            <a:r>
              <a:rPr lang="en-US" altLang="en-US" u="sng" dirty="0" smtClean="0"/>
              <a:t>Under 17 </a:t>
            </a:r>
            <a:r>
              <a:rPr lang="en-US" altLang="en-US" dirty="0" smtClean="0"/>
              <a:t>on December 31 of tax year</a:t>
            </a:r>
          </a:p>
          <a:p>
            <a:r>
              <a:rPr lang="en-US" altLang="en-US" dirty="0" smtClean="0"/>
              <a:t>Residency:  lived with taxpayer over 6 months (exceptions discussed next)</a:t>
            </a:r>
          </a:p>
          <a:p>
            <a:r>
              <a:rPr lang="en-US" altLang="en-US" dirty="0" smtClean="0"/>
              <a:t>Support:  Child provided less than 50% of own support</a:t>
            </a:r>
          </a:p>
          <a:p>
            <a:r>
              <a:rPr lang="en-US" altLang="en-US" dirty="0" smtClean="0"/>
              <a:t>US citizen or resident of US </a:t>
            </a:r>
          </a:p>
          <a:p>
            <a:endParaRPr lang="en-US" altLang="en-US" dirty="0" smtClean="0"/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105729" y="58579"/>
            <a:ext cx="1663404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 smtClean="0"/>
              <a:t>Pub 4012 Tab G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29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Exceptions To Residency</a:t>
            </a:r>
          </a:p>
        </p:txBody>
      </p:sp>
      <p:sp>
        <p:nvSpPr>
          <p:cNvPr id="9216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76800"/>
          </a:xfrm>
        </p:spPr>
        <p:txBody>
          <a:bodyPr/>
          <a:lstStyle/>
          <a:p>
            <a:r>
              <a:rPr lang="en-US" altLang="en-US" dirty="0" smtClean="0"/>
              <a:t>Born/died during tax year &amp; lived with you for entire time he/she was alive</a:t>
            </a:r>
          </a:p>
          <a:p>
            <a:r>
              <a:rPr lang="en-US" altLang="en-US" dirty="0" smtClean="0"/>
              <a:t>Temporary absences count as time lived at home – school, military, vacations, etc.</a:t>
            </a:r>
          </a:p>
          <a:p>
            <a:r>
              <a:rPr lang="en-US" altLang="en-US" dirty="0" smtClean="0"/>
              <a:t>Children of divorced/separated parents:</a:t>
            </a:r>
          </a:p>
          <a:p>
            <a:pPr lvl="1"/>
            <a:r>
              <a:rPr lang="en-US" altLang="en-US" dirty="0" smtClean="0"/>
              <a:t>See special rules in Pub 4012 Tab 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219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Additional CTC Tax Credit</a:t>
            </a:r>
          </a:p>
        </p:txBody>
      </p:sp>
      <p:sp>
        <p:nvSpPr>
          <p:cNvPr id="923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2800" dirty="0" smtClean="0"/>
              <a:t>Refundable Tax Credit</a:t>
            </a:r>
          </a:p>
          <a:p>
            <a:r>
              <a:rPr lang="en-US" altLang="en-US" sz="2800" dirty="0" smtClean="0"/>
              <a:t>Applicable for taxpayers who get less than full CTC (tax liability less than allowable CTC)</a:t>
            </a:r>
          </a:p>
          <a:p>
            <a:r>
              <a:rPr lang="en-US" altLang="en-US" sz="2800" dirty="0" smtClean="0"/>
              <a:t>Must have &gt; </a:t>
            </a:r>
            <a:r>
              <a:rPr lang="en-US" altLang="en-US" sz="2800" b="1" dirty="0" smtClean="0"/>
              <a:t>$3,000 </a:t>
            </a:r>
            <a:r>
              <a:rPr lang="en-US" altLang="en-US" sz="2800" dirty="0" smtClean="0"/>
              <a:t>of taxable earned income to be eligible (unless have 3 or more children)</a:t>
            </a:r>
          </a:p>
          <a:p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>
                <a:solidFill>
                  <a:srgbClr val="001132"/>
                </a:solidFill>
              </a:rPr>
              <a:t>Limited to 15% of earned income above $3,000</a:t>
            </a:r>
            <a:endParaRPr lang="en-US" altLang="en-US" sz="2800" dirty="0" smtClean="0">
              <a:solidFill>
                <a:srgbClr val="FF0000"/>
              </a:solidFill>
            </a:endParaRPr>
          </a:p>
          <a:p>
            <a:r>
              <a:rPr lang="en-US" altLang="en-US" sz="2800" dirty="0" smtClean="0"/>
              <a:t>TW will automatically insert Form 8812 for completion &amp; calculation of Additional CTC, transfers to 1040 line 67</a:t>
            </a:r>
          </a:p>
          <a:p>
            <a:r>
              <a:rPr lang="en-US" altLang="en-US" dirty="0" smtClean="0"/>
              <a:t>Form 8812</a:t>
            </a:r>
          </a:p>
          <a:p>
            <a:pPr lvl="1"/>
            <a:r>
              <a:rPr lang="en-US" altLang="en-US" sz="2400" dirty="0" smtClean="0"/>
              <a:t>Part I – Applies to all filers</a:t>
            </a:r>
          </a:p>
          <a:p>
            <a:pPr lvl="1"/>
            <a:r>
              <a:rPr lang="en-US" altLang="en-US" sz="2400" dirty="0" smtClean="0"/>
              <a:t>Part II – Applies to filers who have 3 or more qualifying children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912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TW Tips</a:t>
            </a:r>
          </a:p>
        </p:txBody>
      </p:sp>
      <p:sp>
        <p:nvSpPr>
          <p:cNvPr id="925699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/>
          <a:lstStyle/>
          <a:p>
            <a:r>
              <a:rPr lang="en-US" altLang="en-US" dirty="0" smtClean="0"/>
              <a:t>Child Tax Credit is determined automatically by TW on 1040 </a:t>
            </a:r>
            <a:r>
              <a:rPr lang="en-US" altLang="en-US" dirty="0" err="1" smtClean="0"/>
              <a:t>Wkt</a:t>
            </a:r>
            <a:r>
              <a:rPr lang="en-US" altLang="en-US" dirty="0" smtClean="0"/>
              <a:t> 3, based on dependency &amp; age</a:t>
            </a:r>
          </a:p>
          <a:p>
            <a:pPr lvl="1"/>
            <a:r>
              <a:rPr lang="en-US" altLang="en-US" dirty="0" smtClean="0"/>
              <a:t>  </a:t>
            </a:r>
            <a:r>
              <a:rPr lang="en-US" altLang="en-US" sz="3200" b="1" dirty="0" smtClean="0"/>
              <a:t>DO NOT </a:t>
            </a:r>
            <a:r>
              <a:rPr lang="en-US" altLang="en-US" sz="3200" dirty="0" smtClean="0"/>
              <a:t>override</a:t>
            </a:r>
          </a:p>
          <a:p>
            <a:pPr lvl="1"/>
            <a:r>
              <a:rPr lang="en-US" altLang="en-US" dirty="0" smtClean="0"/>
              <a:t> TW transfers Child Tax Credit to 1040 Line 52 </a:t>
            </a:r>
          </a:p>
          <a:p>
            <a:r>
              <a:rPr lang="en-US" altLang="en-US" dirty="0" smtClean="0"/>
              <a:t> TW calculates Additional Child Tax Credit on Form 8812</a:t>
            </a:r>
          </a:p>
          <a:p>
            <a:pPr lvl="1"/>
            <a:r>
              <a:rPr lang="en-US" altLang="en-US" dirty="0" smtClean="0"/>
              <a:t> TW transfers Additional Child Tax Credit to 1040 Line 67</a:t>
            </a:r>
          </a:p>
        </p:txBody>
      </p:sp>
      <p:pic>
        <p:nvPicPr>
          <p:cNvPr id="6" name="Picture 5" descr="NJ TaxWise" title="NJ TaxWis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97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1"/>
            <a:ext cx="7924800" cy="419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7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TW Child Tax Credit – </a:t>
            </a:r>
            <a:br>
              <a:rPr lang="en-US" altLang="en-US" dirty="0" smtClean="0"/>
            </a:br>
            <a:r>
              <a:rPr lang="en-US" altLang="en-US" dirty="0" smtClean="0"/>
              <a:t>Federal 1040 </a:t>
            </a:r>
            <a:r>
              <a:rPr lang="en-US" altLang="en-US" dirty="0" err="1" smtClean="0"/>
              <a:t>Wkt</a:t>
            </a:r>
            <a:r>
              <a:rPr lang="en-US" altLang="en-US" dirty="0" smtClean="0"/>
              <a:t>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5867400"/>
            <a:ext cx="6657975" cy="46196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TW calculates this Worksheet automatically </a:t>
            </a:r>
          </a:p>
        </p:txBody>
      </p:sp>
      <p:pic>
        <p:nvPicPr>
          <p:cNvPr id="10" name="Picture 9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98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8001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979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TW Child Tax Credit – </a:t>
            </a:r>
            <a:br>
              <a:rPr lang="en-US" altLang="en-US" dirty="0" smtClean="0"/>
            </a:br>
            <a:r>
              <a:rPr lang="en-US" altLang="en-US" dirty="0" smtClean="0"/>
              <a:t>Federal 1040 Line 52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6781800" y="4191000"/>
            <a:ext cx="838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3962400"/>
            <a:ext cx="26670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TW transfers from </a:t>
            </a:r>
            <a:r>
              <a:rPr lang="en-US" b="1" dirty="0" smtClean="0">
                <a:latin typeface="Arial" charset="0"/>
                <a:cs typeface="Arial" charset="0"/>
              </a:rPr>
              <a:t>1040  </a:t>
            </a:r>
            <a:r>
              <a:rPr lang="en-US" b="1" dirty="0" err="1" smtClean="0">
                <a:latin typeface="Arial" charset="0"/>
                <a:cs typeface="Arial" charset="0"/>
              </a:rPr>
              <a:t>Wkt</a:t>
            </a:r>
            <a:r>
              <a:rPr lang="en-US" b="1" dirty="0" smtClean="0">
                <a:latin typeface="Arial" charset="0"/>
                <a:cs typeface="Arial" charset="0"/>
              </a:rPr>
              <a:t> </a:t>
            </a:r>
            <a:r>
              <a:rPr lang="en-US" b="1" dirty="0">
                <a:latin typeface="Arial" charset="0"/>
                <a:cs typeface="Arial" charset="0"/>
              </a:rPr>
              <a:t>3 Line 11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76800" y="1676400"/>
            <a:ext cx="1976438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Total tax liability</a:t>
            </a:r>
          </a:p>
        </p:txBody>
      </p:sp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7848600" y="1600200"/>
            <a:ext cx="9144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24200" y="5791200"/>
            <a:ext cx="3976688" cy="64611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Total nonrefundable credits do not</a:t>
            </a:r>
          </a:p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exceed tax liability</a:t>
            </a:r>
          </a:p>
        </p:txBody>
      </p:sp>
      <p:sp>
        <p:nvSpPr>
          <p:cNvPr id="27" name="Oval 4"/>
          <p:cNvSpPr>
            <a:spLocks noChangeArrowheads="1"/>
          </p:cNvSpPr>
          <p:nvPr/>
        </p:nvSpPr>
        <p:spPr bwMode="auto">
          <a:xfrm>
            <a:off x="7924800" y="5486400"/>
            <a:ext cx="8382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stCxn id="21" idx="3"/>
            <a:endCxn id="22" idx="2"/>
          </p:cNvCxnSpPr>
          <p:nvPr/>
        </p:nvCxnSpPr>
        <p:spPr bwMode="auto">
          <a:xfrm flipV="1">
            <a:off x="6853238" y="1828800"/>
            <a:ext cx="995362" cy="3254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>
            <a:stCxn id="8" idx="3"/>
            <a:endCxn id="7" idx="2"/>
          </p:cNvCxnSpPr>
          <p:nvPr/>
        </p:nvCxnSpPr>
        <p:spPr bwMode="auto">
          <a:xfrm>
            <a:off x="5562600" y="4285566"/>
            <a:ext cx="1219200" cy="13403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>
            <a:stCxn id="26" idx="3"/>
            <a:endCxn id="27" idx="2"/>
          </p:cNvCxnSpPr>
          <p:nvPr/>
        </p:nvCxnSpPr>
        <p:spPr bwMode="auto">
          <a:xfrm flipV="1">
            <a:off x="7100888" y="5753100"/>
            <a:ext cx="823912" cy="36115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522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  <p:bldP spid="22" grpId="0" animBg="1" autoUpdateAnimBg="0"/>
      <p:bldP spid="27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TW Additional Child Tax Credit – </a:t>
            </a:r>
            <a:br>
              <a:rPr lang="en-US" altLang="en-US" dirty="0" smtClean="0"/>
            </a:br>
            <a:r>
              <a:rPr lang="en-US" altLang="en-US" dirty="0" smtClean="0"/>
              <a:t>Form 8812 Page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410200"/>
            <a:ext cx="9144000" cy="12001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1132"/>
                </a:solidFill>
                <a:latin typeface="Arial" charset="0"/>
              </a:rPr>
              <a:t>If not eligible for full Nonrefundable Child Tax Credit (not enough remaining tax liability), TW will calculate Additional Child Tax Credit on Form 8812</a:t>
            </a:r>
          </a:p>
        </p:txBody>
      </p:sp>
      <p:pic>
        <p:nvPicPr>
          <p:cNvPr id="9" name="Picture 8" descr="NJ TaxWise" title="NJ TaxWis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600201"/>
            <a:ext cx="8001000" cy="3733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6417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756</Words>
  <Application>Microsoft Office PowerPoint</Application>
  <PresentationFormat>On-screen Show (4:3)</PresentationFormat>
  <Paragraphs>125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ＭＳ Ｐゴシック</vt:lpstr>
      <vt:lpstr>Verdana</vt:lpstr>
      <vt:lpstr>Wingdings</vt:lpstr>
      <vt:lpstr>NJ Template 06</vt:lpstr>
      <vt:lpstr>Child Tax Credits - Nonrefundable Additional CTC – Refundable</vt:lpstr>
      <vt:lpstr>Child Tax Credit (CTC)</vt:lpstr>
      <vt:lpstr>Child Tax Credit Qualifying Child Criteria</vt:lpstr>
      <vt:lpstr>Exceptions To Residency</vt:lpstr>
      <vt:lpstr>Additional CTC Tax Credit</vt:lpstr>
      <vt:lpstr>TW Tips</vt:lpstr>
      <vt:lpstr>TW Child Tax Credit –  Federal 1040 Wkt 3</vt:lpstr>
      <vt:lpstr>TW Child Tax Credit –  Federal 1040 Line 52</vt:lpstr>
      <vt:lpstr>TW Additional Child Tax Credit –  Form 8812 Page 1</vt:lpstr>
      <vt:lpstr>TW Additional Child Tax Credit - Form 8812 Page 2</vt:lpstr>
      <vt:lpstr>TW Additional Child Tax Credit – 1040 Line 67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2015-11-10T02:45:11Z</dcterms:modified>
</cp:coreProperties>
</file>